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6"/>
  </p:notesMasterIdLst>
  <p:handoutMasterIdLst>
    <p:handoutMasterId r:id="rId67"/>
  </p:handoutMasterIdLst>
  <p:sldIdLst>
    <p:sldId id="4475" r:id="rId5"/>
    <p:sldId id="4483" r:id="rId6"/>
    <p:sldId id="2066" r:id="rId7"/>
    <p:sldId id="1908" r:id="rId8"/>
    <p:sldId id="1909" r:id="rId9"/>
    <p:sldId id="2082" r:id="rId10"/>
    <p:sldId id="4482" r:id="rId11"/>
    <p:sldId id="4497" r:id="rId12"/>
    <p:sldId id="4504" r:id="rId13"/>
    <p:sldId id="4519" r:id="rId14"/>
    <p:sldId id="4479" r:id="rId15"/>
    <p:sldId id="4477" r:id="rId16"/>
    <p:sldId id="2091" r:id="rId17"/>
    <p:sldId id="4498" r:id="rId18"/>
    <p:sldId id="4505" r:id="rId19"/>
    <p:sldId id="4520" r:id="rId20"/>
    <p:sldId id="4480" r:id="rId21"/>
    <p:sldId id="1910" r:id="rId22"/>
    <p:sldId id="4499" r:id="rId23"/>
    <p:sldId id="4478" r:id="rId24"/>
    <p:sldId id="4486" r:id="rId25"/>
    <p:sldId id="4506" r:id="rId26"/>
    <p:sldId id="4517" r:id="rId27"/>
    <p:sldId id="4507" r:id="rId28"/>
    <p:sldId id="4487" r:id="rId29"/>
    <p:sldId id="4481" r:id="rId30"/>
    <p:sldId id="4521" r:id="rId31"/>
    <p:sldId id="281" r:id="rId32"/>
    <p:sldId id="1891" r:id="rId33"/>
    <p:sldId id="1903" r:id="rId34"/>
    <p:sldId id="1875" r:id="rId35"/>
    <p:sldId id="4500" r:id="rId36"/>
    <p:sldId id="4493" r:id="rId37"/>
    <p:sldId id="4494" r:id="rId38"/>
    <p:sldId id="4495" r:id="rId39"/>
    <p:sldId id="4496" r:id="rId40"/>
    <p:sldId id="4508" r:id="rId41"/>
    <p:sldId id="4509" r:id="rId42"/>
    <p:sldId id="4522" r:id="rId43"/>
    <p:sldId id="4501" r:id="rId44"/>
    <p:sldId id="4529" r:id="rId45"/>
    <p:sldId id="4511" r:id="rId46"/>
    <p:sldId id="4512" r:id="rId47"/>
    <p:sldId id="4513" r:id="rId48"/>
    <p:sldId id="4523" r:id="rId49"/>
    <p:sldId id="4502" r:id="rId50"/>
    <p:sldId id="4488" r:id="rId51"/>
    <p:sldId id="4489" r:id="rId52"/>
    <p:sldId id="4530" r:id="rId53"/>
    <p:sldId id="4490" r:id="rId54"/>
    <p:sldId id="4516" r:id="rId55"/>
    <p:sldId id="4492" r:id="rId56"/>
    <p:sldId id="4514" r:id="rId57"/>
    <p:sldId id="4503" r:id="rId58"/>
    <p:sldId id="4518" r:id="rId59"/>
    <p:sldId id="4526" r:id="rId60"/>
    <p:sldId id="4524" r:id="rId61"/>
    <p:sldId id="4527" r:id="rId62"/>
    <p:sldId id="4528" r:id="rId63"/>
    <p:sldId id="4525" r:id="rId64"/>
    <p:sldId id="4476" r:id="rId6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0F"/>
    <a:srgbClr val="FF9933"/>
    <a:srgbClr val="000000"/>
    <a:srgbClr val="505050"/>
    <a:srgbClr val="49635D"/>
    <a:srgbClr val="2C3C38"/>
    <a:srgbClr val="F2F2F2"/>
    <a:srgbClr val="00827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610" autoAdjust="0"/>
    <p:restoredTop sz="94660"/>
  </p:normalViewPr>
  <p:slideViewPr>
    <p:cSldViewPr snapToGrid="0">
      <p:cViewPr varScale="1">
        <p:scale>
          <a:sx n="76" d="100"/>
          <a:sy n="76" d="100"/>
        </p:scale>
        <p:origin x="2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12/5/2020 4:45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8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4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92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5916" y="1463669"/>
            <a:ext cx="5316270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814" y="1463669"/>
            <a:ext cx="5324366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51078-E284-4168-BEE4-74B2FCC82C7B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6381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231775" indent="0">
              <a:lnSpc>
                <a:spcPct val="150000"/>
              </a:lnSpc>
              <a:buFont typeface="Arial" panose="020B0604020202020204" pitchFamily="34" charset="0"/>
              <a:buNone/>
              <a:defRPr sz="2400"/>
            </a:lvl2pPr>
            <a:lvl3pPr marL="466209" indent="0">
              <a:lnSpc>
                <a:spcPct val="1500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130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7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6" r:id="rId8"/>
    <p:sldLayoutId id="2147484568" r:id="rId9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tnet.microsoft.com/download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AD/microsoft-identity-web/wiki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NetCore-UserOwnsData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NetCore-UserOwnsData-Tutoria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50909"/>
            <a:ext cx="11053773" cy="14773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Power BI Dev Camp Session for PBI50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Developing for Power BI with .NET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18121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0F64-BCCB-43B4-8F2C-1E7224D1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.NET 5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1DBC-E463-41F9-9E38-19DAC85C7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https://dotnet.microsoft.com/download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BAB43-3728-41F5-8570-FE5D6CBE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8" y="2056031"/>
            <a:ext cx="6948001" cy="38532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14522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217E-F055-41AB-AB86-4001114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5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CB6A6-847D-4A2E-9883-E1CB55BBF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116413"/>
          </a:xfrm>
        </p:spPr>
        <p:txBody>
          <a:bodyPr/>
          <a:lstStyle/>
          <a:p>
            <a:r>
              <a:rPr lang="en-US" dirty="0"/>
              <a:t>The .NET 5 command-line interface (CLI)</a:t>
            </a:r>
          </a:p>
          <a:p>
            <a:pPr lvl="1"/>
            <a:r>
              <a:rPr lang="en-US" dirty="0"/>
              <a:t>Cross-platform toolchain for creating, debugging and publishing applications</a:t>
            </a:r>
          </a:p>
          <a:p>
            <a:pPr lvl="1"/>
            <a:r>
              <a:rPr lang="en-US" dirty="0"/>
              <a:t>Create new applications using </a:t>
            </a:r>
            <a:r>
              <a:rPr lang="en-US" sz="2000" b="1" dirty="0">
                <a:latin typeface="Lucida Console" panose="020B0609040504020204" pitchFamily="49" charset="0"/>
              </a:rPr>
              <a:t>dotnet new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Add NuGet packages using </a:t>
            </a:r>
            <a:r>
              <a:rPr lang="en-US" sz="2000" b="1" dirty="0">
                <a:latin typeface="Lucida Console" panose="020B0609040504020204" pitchFamily="49" charset="0"/>
              </a:rPr>
              <a:t>dotnet add package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2C0FA-3AF4-4746-ABE6-E5F2B560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52" y="3286298"/>
            <a:ext cx="9985514" cy="245075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51499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25D8-311A-4B0A-93AF-82A0C05C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Understanding Dependency Injection is Essential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9148-682D-4F95-BC25-481161154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966162"/>
          </a:xfrm>
        </p:spPr>
        <p:txBody>
          <a:bodyPr/>
          <a:lstStyle/>
          <a:p>
            <a:r>
              <a:rPr lang="en-US" dirty="0"/>
              <a:t>Services are registered on application start up</a:t>
            </a:r>
          </a:p>
          <a:p>
            <a:r>
              <a:rPr lang="en-US" dirty="0"/>
              <a:t>Services injected into classes using parameterized constructors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3BCB9-2BE0-41B4-8D89-53AB976F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85" y="4022218"/>
            <a:ext cx="6421857" cy="251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32590-41FD-4193-A580-13F51C30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33" y="2543346"/>
            <a:ext cx="3608466" cy="1847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87A3579-8525-4057-839A-F5264725551C}"/>
              </a:ext>
            </a:extLst>
          </p:cNvPr>
          <p:cNvSpPr/>
          <p:nvPr/>
        </p:nvSpPr>
        <p:spPr bwMode="auto">
          <a:xfrm flipH="1">
            <a:off x="2552283" y="5024932"/>
            <a:ext cx="2893254" cy="509678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890604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1</a:t>
            </a:r>
            <a:br>
              <a:rPr lang="en-US" sz="3600" dirty="0"/>
            </a:br>
            <a:r>
              <a:rPr lang="en-US" sz="3200" dirty="0"/>
              <a:t>Create a New .NET 5 MVC Web Application Project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F88DF-0CBB-462A-8D16-84A67BC9B09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46554" y="1788498"/>
            <a:ext cx="4175830" cy="48414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E7E31-D0D5-4022-A97C-3D2486E2A22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410" y="3758957"/>
            <a:ext cx="5989395" cy="11291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EBDBE3-C015-4D7A-8D0C-F52B1D48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0" y="1765587"/>
            <a:ext cx="5989395" cy="146998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7646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3F66-86B8-4093-B9DA-F4FED299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Extension for Visual Studio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7DAB9-B964-4A89-ABE9-246D0286858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443719"/>
            <a:ext cx="8363057" cy="3325049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02801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 NET Core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350316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910B-E658-497E-ACAE-64AD1C08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sz="32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70F57-5004-4730-B010-7A458A647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676088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Set of components and classes to assist developers</a:t>
            </a:r>
          </a:p>
          <a:p>
            <a:pPr lvl="1"/>
            <a:r>
              <a:rPr lang="en-US" dirty="0"/>
              <a:t>Used to perform authentication in Web applications and Web APIs</a:t>
            </a:r>
          </a:p>
          <a:p>
            <a:pPr lvl="1"/>
            <a:r>
              <a:rPr lang="en-US" dirty="0"/>
              <a:t>Used to acquire access tokens</a:t>
            </a:r>
          </a:p>
          <a:p>
            <a:pPr lvl="1"/>
            <a:r>
              <a:rPr lang="en-US" dirty="0"/>
              <a:t>Used to implement token caching</a:t>
            </a:r>
          </a:p>
          <a:p>
            <a:pPr lvl="1"/>
            <a:endParaRPr lang="en-US" dirty="0"/>
          </a:p>
          <a:p>
            <a:r>
              <a:rPr lang="en-US" dirty="0"/>
              <a:t>When to use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In Web application and Web APIs built on .NET 5 3.1 and .NET 5</a:t>
            </a:r>
          </a:p>
          <a:p>
            <a:pPr lvl="1"/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 is currently in preview</a:t>
            </a:r>
          </a:p>
          <a:p>
            <a:pPr lvl="1"/>
            <a:r>
              <a:rPr lang="en-US" dirty="0"/>
              <a:t>Scheduled for release with .NET 5 in November 2020</a:t>
            </a:r>
          </a:p>
          <a:p>
            <a:pPr lvl="1"/>
            <a:r>
              <a:rPr lang="en-US" dirty="0"/>
              <a:t>More info at </a:t>
            </a:r>
            <a:r>
              <a:rPr lang="en-US" dirty="0">
                <a:hlinkClick r:id="rId2"/>
              </a:rPr>
              <a:t>https://github.com/AzureAD/microsoft-identity-web/wiki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A96C9-00CC-4478-BEEF-F5869DDAE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908762"/>
          </a:xfrm>
        </p:spPr>
        <p:txBody>
          <a:bodyPr/>
          <a:lstStyle/>
          <a:p>
            <a:r>
              <a:rPr lang="en-US" dirty="0"/>
              <a:t>What did we do before </a:t>
            </a:r>
            <a:r>
              <a:rPr lang="en-US" sz="2400" b="1" dirty="0" err="1"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Use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Microsoft.Identity.Client</a:t>
            </a:r>
            <a:r>
              <a:rPr lang="en-US" dirty="0"/>
              <a:t> (MSAL) to acquire and cache access tokens</a:t>
            </a:r>
          </a:p>
          <a:p>
            <a:pPr lvl="1"/>
            <a:r>
              <a:rPr lang="en-US" dirty="0"/>
              <a:t>Use OWIN Middleware components to implement OpenID connect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 supports OpenID Connect and token acquisition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3821B-E6CB-452F-BC6E-05A384BC0DE1}"/>
              </a:ext>
            </a:extLst>
          </p:cNvPr>
          <p:cNvSpPr/>
          <p:nvPr/>
        </p:nvSpPr>
        <p:spPr bwMode="auto">
          <a:xfrm>
            <a:off x="1043929" y="2755392"/>
            <a:ext cx="10233671" cy="18775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6C7F1-CAA9-4A02-BB5C-C3BB27AD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Authentication Libraries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5B36D-226A-4CCE-913B-08DABFE60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9" b="-72"/>
          <a:stretch/>
        </p:blipFill>
        <p:spPr>
          <a:xfrm>
            <a:off x="1271026" y="2928596"/>
            <a:ext cx="2879081" cy="7120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726791-DDCA-4EE0-8E80-2351EC2532F0}"/>
              </a:ext>
            </a:extLst>
          </p:cNvPr>
          <p:cNvGrpSpPr/>
          <p:nvPr/>
        </p:nvGrpSpPr>
        <p:grpSpPr>
          <a:xfrm>
            <a:off x="4404810" y="2910120"/>
            <a:ext cx="6540392" cy="1420720"/>
            <a:chOff x="4696211" y="2771512"/>
            <a:chExt cx="7450763" cy="16184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0B34F5-A749-4D41-A24C-4A0E60A17826}"/>
                </a:ext>
              </a:extLst>
            </p:cNvPr>
            <p:cNvGrpSpPr/>
            <p:nvPr/>
          </p:nvGrpSpPr>
          <p:grpSpPr>
            <a:xfrm>
              <a:off x="8658561" y="2771512"/>
              <a:ext cx="3488413" cy="1618473"/>
              <a:chOff x="7240149" y="2438400"/>
              <a:chExt cx="2690668" cy="12483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CAFABDC-F6FD-48CF-9D8A-F2ADDA196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0942"/>
              <a:stretch/>
            </p:blipFill>
            <p:spPr>
              <a:xfrm>
                <a:off x="7243812" y="2489199"/>
                <a:ext cx="2652561" cy="110812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0B5B31-AE59-4F11-A9C3-C6B9738D5228}"/>
                  </a:ext>
                </a:extLst>
              </p:cNvPr>
              <p:cNvSpPr/>
              <p:nvPr/>
            </p:nvSpPr>
            <p:spPr bwMode="auto">
              <a:xfrm>
                <a:off x="7240149" y="2438400"/>
                <a:ext cx="2690668" cy="1248354"/>
              </a:xfrm>
              <a:prstGeom prst="rect">
                <a:avLst/>
              </a:prstGeom>
              <a:noFill/>
              <a:ln w="12700">
                <a:solidFill>
                  <a:srgbClr val="5D6B9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0743212-500E-495C-A10D-BA0EEDA82A20}"/>
                </a:ext>
              </a:extLst>
            </p:cNvPr>
            <p:cNvGrpSpPr/>
            <p:nvPr/>
          </p:nvGrpSpPr>
          <p:grpSpPr>
            <a:xfrm>
              <a:off x="4696211" y="2785578"/>
              <a:ext cx="3770375" cy="1604407"/>
              <a:chOff x="8466049" y="3717890"/>
              <a:chExt cx="3368858" cy="143354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F630622-53A3-4F7B-9931-196F1D7B7B00}"/>
                  </a:ext>
                </a:extLst>
              </p:cNvPr>
              <p:cNvGrpSpPr/>
              <p:nvPr/>
            </p:nvGrpSpPr>
            <p:grpSpPr>
              <a:xfrm>
                <a:off x="8470623" y="3807692"/>
                <a:ext cx="3364284" cy="1310161"/>
                <a:chOff x="5305036" y="2141345"/>
                <a:chExt cx="6191250" cy="2423264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8F6D2DE-D5E5-4449-87A7-5204474690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6797"/>
                <a:stretch/>
              </p:blipFill>
              <p:spPr>
                <a:xfrm>
                  <a:off x="5305036" y="2692247"/>
                  <a:ext cx="6096001" cy="187236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11E3919-50FB-42CC-98EA-4B35503670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05036" y="2141345"/>
                  <a:ext cx="6191250" cy="685800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0C004E-A9E9-4826-A584-AE34F029D3B9}"/>
                  </a:ext>
                </a:extLst>
              </p:cNvPr>
              <p:cNvSpPr/>
              <p:nvPr/>
            </p:nvSpPr>
            <p:spPr bwMode="auto">
              <a:xfrm>
                <a:off x="8466049" y="3717890"/>
                <a:ext cx="3360114" cy="1433549"/>
              </a:xfrm>
              <a:prstGeom prst="rect">
                <a:avLst/>
              </a:prstGeom>
              <a:noFill/>
              <a:ln w="12700">
                <a:solidFill>
                  <a:srgbClr val="5D6B9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4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EA3A3A-4D42-4630-B450-388525396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57" y="5463866"/>
            <a:ext cx="6059888" cy="118258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33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2</a:t>
            </a:r>
            <a:br>
              <a:rPr lang="en-US" sz="3600" dirty="0"/>
            </a:br>
            <a:r>
              <a:rPr lang="en-US" sz="3200" dirty="0"/>
              <a:t>Implement User Login using </a:t>
            </a:r>
            <a:r>
              <a:rPr lang="en-US" sz="2400" b="1" dirty="0" err="1">
                <a:latin typeface="Lucida Console" panose="020B0609040504020204" pitchFamily="49" charset="0"/>
              </a:rPr>
              <a:t>Microsoft.Identity.Web</a:t>
            </a:r>
            <a:endParaRPr lang="en-US" sz="3600" b="1" dirty="0"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Confidential Client Application in Azure AD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Implement OpenID Connect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Test Secured Routes in an ASP.NET 5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2128810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15352-5084-42A0-9068-152E2F95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73" y="2103406"/>
            <a:ext cx="6784114" cy="4433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AFBD07-FE4E-462F-849B-BD890541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Azure AD Application with PowerShell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7FCE8-C95D-4284-AC3E-DA88D527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93817"/>
            <a:ext cx="4866627" cy="412272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5632ED-4DC0-415B-AD07-281E6CA9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89" y="1393817"/>
            <a:ext cx="6196365" cy="2576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9B5F7-6D19-48C5-9F67-A6B9F993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88" y="4111110"/>
            <a:ext cx="6196365" cy="1361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8857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Configuration in </a:t>
            </a:r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788C-7A15-4605-BA05-2FEACB310D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1142"/>
            <a:ext cx="10740719" cy="53698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84313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4BE-5695-4180-A6D0-FDECFFC6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Enabling Authentication with </a:t>
            </a:r>
            <a:r>
              <a:rPr lang="en-US" sz="3600" dirty="0" err="1"/>
              <a:t>Microsoft.Identity.Web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EBBAC-3415-4A12-B010-AD068867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34" y="1574635"/>
            <a:ext cx="9248775" cy="38957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1969B28-8C9F-421A-81BE-D7D77FA7C20F}"/>
              </a:ext>
            </a:extLst>
          </p:cNvPr>
          <p:cNvSpPr/>
          <p:nvPr/>
        </p:nvSpPr>
        <p:spPr bwMode="auto">
          <a:xfrm>
            <a:off x="740662" y="2274695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FB6199-C0AE-41F7-9AB6-9F34FD56461D}"/>
              </a:ext>
            </a:extLst>
          </p:cNvPr>
          <p:cNvSpPr/>
          <p:nvPr/>
        </p:nvSpPr>
        <p:spPr bwMode="auto">
          <a:xfrm>
            <a:off x="750710" y="4311914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290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D73E-F312-4378-B2B6-8D6D6555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Sign in / Sign Out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2EBED-2140-4E44-A6C3-8F696AA2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60701"/>
            <a:ext cx="10738304" cy="45506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E168A3-9711-4445-BB63-340DF91AF921}"/>
              </a:ext>
            </a:extLst>
          </p:cNvPr>
          <p:cNvSpPr/>
          <p:nvPr/>
        </p:nvSpPr>
        <p:spPr bwMode="auto">
          <a:xfrm>
            <a:off x="5785658" y="3366198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8CA1E-3996-473A-BF95-63BA32F17CED}"/>
              </a:ext>
            </a:extLst>
          </p:cNvPr>
          <p:cNvSpPr/>
          <p:nvPr/>
        </p:nvSpPr>
        <p:spPr bwMode="auto">
          <a:xfrm>
            <a:off x="5785657" y="4638343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CE940-D621-4B3D-A24F-ECFC3E12874F}"/>
              </a:ext>
            </a:extLst>
          </p:cNvPr>
          <p:cNvSpPr/>
          <p:nvPr/>
        </p:nvSpPr>
        <p:spPr bwMode="auto">
          <a:xfrm>
            <a:off x="6085970" y="2841855"/>
            <a:ext cx="2927401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5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FC43-FB01-44D7-9DB8-51C02FF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Supports Route Authorization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15218E-92D1-480B-9B12-17103CE03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61884"/>
          </a:xfrm>
        </p:spPr>
        <p:txBody>
          <a:bodyPr/>
          <a:lstStyle/>
          <a:p>
            <a:r>
              <a:rPr lang="en-US" sz="2400" dirty="0"/>
              <a:t>Routes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</a:t>
            </a:r>
            <a:r>
              <a:rPr lang="en-US" sz="1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AllowAnonymous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]</a:t>
            </a:r>
            <a:r>
              <a:rPr lang="en-US" sz="2400" dirty="0"/>
              <a:t> accessible to anonymous user</a:t>
            </a:r>
          </a:p>
          <a:p>
            <a:r>
              <a:rPr lang="en-US" sz="2400" dirty="0"/>
              <a:t>Routes secured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[Authorize]</a:t>
            </a:r>
            <a:r>
              <a:rPr lang="en-US" sz="2400" dirty="0"/>
              <a:t> only accessible to authenticated users</a:t>
            </a:r>
          </a:p>
          <a:p>
            <a:r>
              <a:rPr lang="en-US" sz="2400" dirty="0"/>
              <a:t>Navigating to secured route automatically prompts for sign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81131-3C04-4C9F-8108-EF940806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4" y="3480947"/>
            <a:ext cx="3465127" cy="2924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065CE-46A6-4A8B-9CA2-F1538E9696FE}"/>
              </a:ext>
            </a:extLst>
          </p:cNvPr>
          <p:cNvSpPr/>
          <p:nvPr/>
        </p:nvSpPr>
        <p:spPr bwMode="auto">
          <a:xfrm>
            <a:off x="4983862" y="3961665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Index.cshtml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37CC66-0DA6-45C0-9697-4925AE7B546A}"/>
              </a:ext>
            </a:extLst>
          </p:cNvPr>
          <p:cNvSpPr/>
          <p:nvPr/>
        </p:nvSpPr>
        <p:spPr bwMode="auto">
          <a:xfrm>
            <a:off x="4983861" y="5524843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Embed.cshtml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6F9024-22A4-4D86-9E42-486D46B52B5F}"/>
              </a:ext>
            </a:extLst>
          </p:cNvPr>
          <p:cNvCxnSpPr/>
          <p:nvPr/>
        </p:nvCxnSpPr>
        <p:spPr>
          <a:xfrm flipV="1">
            <a:off x="3391975" y="4551269"/>
            <a:ext cx="1457011" cy="1909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CE2C25-86CC-426F-AC19-A62FF5A87AB3}"/>
              </a:ext>
            </a:extLst>
          </p:cNvPr>
          <p:cNvCxnSpPr/>
          <p:nvPr/>
        </p:nvCxnSpPr>
        <p:spPr>
          <a:xfrm>
            <a:off x="3366853" y="5524843"/>
            <a:ext cx="1507253" cy="2876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3C3CA-64E6-4677-A045-D26DA050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21"/>
          <a:stretch/>
        </p:blipFill>
        <p:spPr>
          <a:xfrm>
            <a:off x="7744051" y="3083248"/>
            <a:ext cx="3465128" cy="244159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41B7F-EB2A-46F9-B10D-EA696F2D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824" y="5812510"/>
            <a:ext cx="2685073" cy="9814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9954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.NET 5 Debugging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7C9C-FDD5-4374-92B9-716C9B0440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1481501"/>
            <a:ext cx="6926506" cy="13755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8E839-BB15-4E58-86D4-0AFFC5FF91B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083" y="3174617"/>
            <a:ext cx="6674969" cy="1067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8FD61-13EA-4DE4-ACE0-42253BCB28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4541575"/>
            <a:ext cx="3086520" cy="19428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027780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878D-F415-4F19-A4AD-6ED8CBFE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versus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28B7-39BD-4AC5-A3E9-04136DEF6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885307"/>
          </a:xfrm>
        </p:spPr>
        <p:txBody>
          <a:bodyPr/>
          <a:lstStyle/>
          <a:p>
            <a:r>
              <a:rPr lang="en-US" dirty="0"/>
              <a:t>Should you use Visual Studio 2019 versus Visual Studio Code?</a:t>
            </a:r>
          </a:p>
          <a:p>
            <a:pPr lvl="1"/>
            <a:r>
              <a:rPr lang="en-US" dirty="0"/>
              <a:t>Yes, either one can be used to develop for .NET 5 3.1 and .NET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326D1-A20C-435D-B78A-8716757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19" y="2584108"/>
            <a:ext cx="2716752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AECD8-9E7F-4159-933D-0BA9F0AF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3" y="2584108"/>
            <a:ext cx="2945676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51749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5615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altLang="en-US" dirty="0"/>
              <a:t>What Is the Power BI Service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44935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Power BI Service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to program with workspaces, datasets, reports &amp; dashboards</a:t>
            </a:r>
          </a:p>
          <a:p>
            <a:pPr lvl="1"/>
            <a:r>
              <a:rPr lang="en-US" dirty="0"/>
              <a:t>API also often called “Power BI REST API”</a:t>
            </a:r>
          </a:p>
          <a:p>
            <a:endParaRPr lang="en-US" dirty="0"/>
          </a:p>
          <a:p>
            <a:r>
              <a:rPr lang="en-US" dirty="0"/>
              <a:t>What can you do with the Power BI Service API?</a:t>
            </a:r>
          </a:p>
          <a:p>
            <a:pPr lvl="1"/>
            <a:r>
              <a:rPr lang="en-US" dirty="0"/>
              <a:t>Publish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Create workspaces and clone content across workspaces</a:t>
            </a:r>
          </a:p>
          <a:p>
            <a:pPr lvl="1"/>
            <a:r>
              <a:rPr lang="en-US" dirty="0"/>
              <a:t>Embed Power BI reports and dashboards tiles in web pages</a:t>
            </a:r>
          </a:p>
          <a:p>
            <a:pPr lvl="1"/>
            <a:r>
              <a:rPr lang="en-US" dirty="0"/>
              <a:t>Create streaming datasets in order to build real-time dashboards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BC8C-FEB9-4C3F-B1C9-BDF05836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654816"/>
          </a:xfrm>
        </p:spPr>
        <p:txBody>
          <a:bodyPr/>
          <a:lstStyle/>
          <a:p>
            <a:r>
              <a:rPr lang="en-US" dirty="0"/>
              <a:t>Calling the Power BI Service API</a:t>
            </a:r>
            <a:br>
              <a:rPr lang="en-US" dirty="0"/>
            </a:br>
            <a:r>
              <a:rPr lang="en-US" sz="1836" dirty="0">
                <a:solidFill>
                  <a:schemeClr val="accent2"/>
                </a:solidFill>
              </a:rPr>
              <a:t>Direct REST calls without using the Power BI .NET SDK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4D4B8-1861-4C17-A033-B5F4A34B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0" y="1461231"/>
            <a:ext cx="8053490" cy="321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EC6CC-21CE-4459-BA82-3A26781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6" y="4900277"/>
            <a:ext cx="3513867" cy="17874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27986-75D7-4063-B267-DD1324145C1C}"/>
              </a:ext>
            </a:extLst>
          </p:cNvPr>
          <p:cNvGrpSpPr/>
          <p:nvPr/>
        </p:nvGrpSpPr>
        <p:grpSpPr>
          <a:xfrm>
            <a:off x="4488410" y="5172287"/>
            <a:ext cx="4677082" cy="1243471"/>
            <a:chOff x="3411984" y="4648200"/>
            <a:chExt cx="4677575" cy="1243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3033D8-4E97-4C43-B505-3074B21AE8F2}"/>
                </a:ext>
              </a:extLst>
            </p:cNvPr>
            <p:cNvSpPr/>
            <p:nvPr/>
          </p:nvSpPr>
          <p:spPr>
            <a:xfrm>
              <a:off x="3411984" y="4648200"/>
              <a:ext cx="2442125" cy="12435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C33A7-6025-4D71-B1FC-16FC572F9A67}"/>
                </a:ext>
              </a:extLst>
            </p:cNvPr>
            <p:cNvSpPr/>
            <p:nvPr/>
          </p:nvSpPr>
          <p:spPr>
            <a:xfrm>
              <a:off x="6553200" y="4648200"/>
              <a:ext cx="1536359" cy="12436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C70D99-3D1F-41AB-A72C-BFC3AE33855E}"/>
                </a:ext>
              </a:extLst>
            </p:cNvPr>
            <p:cNvSpPr/>
            <p:nvPr/>
          </p:nvSpPr>
          <p:spPr>
            <a:xfrm>
              <a:off x="3564618" y="5008209"/>
              <a:ext cx="2145013" cy="6810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CC9AF3-15F9-4E1A-ADDF-31213B3429D2}"/>
                </a:ext>
              </a:extLst>
            </p:cNvPr>
            <p:cNvCxnSpPr/>
            <p:nvPr/>
          </p:nvCxnSpPr>
          <p:spPr>
            <a:xfrm>
              <a:off x="5506611" y="5243700"/>
              <a:ext cx="13396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DFB007-AA25-48D3-AFED-7E9B3D7E2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6611" y="5440219"/>
              <a:ext cx="12210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2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590-4F0C-49E2-8EC6-83F94F3F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Power BI 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760B-6942-4B4B-A558-1A59C57D2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14157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48" dirty="0"/>
              <a:t>Developing without the Power BI .NET SDK</a:t>
            </a:r>
          </a:p>
          <a:p>
            <a:pPr lvl="1"/>
            <a:endParaRPr lang="en-US" sz="1632" dirty="0"/>
          </a:p>
          <a:p>
            <a:pPr lvl="1"/>
            <a:endParaRPr lang="en-US" sz="1632" dirty="0"/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Developing with the Power BI .NET SDK</a:t>
            </a:r>
          </a:p>
          <a:p>
            <a:endParaRPr lang="en-US" sz="2448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BA63C2-6F52-4428-87F6-CDA83C551775}"/>
              </a:ext>
            </a:extLst>
          </p:cNvPr>
          <p:cNvGrpSpPr/>
          <p:nvPr/>
        </p:nvGrpSpPr>
        <p:grpSpPr>
          <a:xfrm>
            <a:off x="891296" y="1761005"/>
            <a:ext cx="6332660" cy="1648545"/>
            <a:chOff x="838200" y="2092909"/>
            <a:chExt cx="5325862" cy="13161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57F283-31FC-4795-9921-FE412115338D}"/>
                </a:ext>
              </a:extLst>
            </p:cNvPr>
            <p:cNvSpPr/>
            <p:nvPr/>
          </p:nvSpPr>
          <p:spPr>
            <a:xfrm>
              <a:off x="838200" y="2092909"/>
              <a:ext cx="2438399" cy="1316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8A309-F9F9-4816-85A4-D3667D537A28}"/>
                </a:ext>
              </a:extLst>
            </p:cNvPr>
            <p:cNvSpPr/>
            <p:nvPr/>
          </p:nvSpPr>
          <p:spPr>
            <a:xfrm>
              <a:off x="3886200" y="2092910"/>
              <a:ext cx="2277862" cy="1316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FC2FBBF-9072-4A64-9563-E4515034C480}"/>
                </a:ext>
              </a:extLst>
            </p:cNvPr>
            <p:cNvSpPr/>
            <p:nvPr/>
          </p:nvSpPr>
          <p:spPr>
            <a:xfrm>
              <a:off x="990601" y="2473910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58F27F-EA4B-4CE1-8767-565C33BB5BED}"/>
                </a:ext>
              </a:extLst>
            </p:cNvPr>
            <p:cNvCxnSpPr/>
            <p:nvPr/>
          </p:nvCxnSpPr>
          <p:spPr>
            <a:xfrm>
              <a:off x="2929631" y="2723132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7C5FE5-261B-4694-8E99-8F54E0971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2931110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428934-DC4F-40E7-93A2-ED1353C98D32}"/>
              </a:ext>
            </a:extLst>
          </p:cNvPr>
          <p:cNvGrpSpPr/>
          <p:nvPr/>
        </p:nvGrpSpPr>
        <p:grpSpPr>
          <a:xfrm>
            <a:off x="891297" y="4281140"/>
            <a:ext cx="6295074" cy="2321402"/>
            <a:chOff x="838199" y="4389506"/>
            <a:chExt cx="5325863" cy="18130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7DE4A2-0A67-4002-BB48-335FD874739F}"/>
                </a:ext>
              </a:extLst>
            </p:cNvPr>
            <p:cNvSpPr/>
            <p:nvPr/>
          </p:nvSpPr>
          <p:spPr>
            <a:xfrm>
              <a:off x="838200" y="4886455"/>
              <a:ext cx="2438399" cy="13161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 .NET SDK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28E0E9-D2AE-4E2F-9EFA-21CBCD46DA9C}"/>
                </a:ext>
              </a:extLst>
            </p:cNvPr>
            <p:cNvSpPr/>
            <p:nvPr/>
          </p:nvSpPr>
          <p:spPr>
            <a:xfrm>
              <a:off x="3886200" y="4389506"/>
              <a:ext cx="2277862" cy="18130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99CEA6-DEA3-4A5A-B52D-CDA27B912123}"/>
                </a:ext>
              </a:extLst>
            </p:cNvPr>
            <p:cNvSpPr/>
            <p:nvPr/>
          </p:nvSpPr>
          <p:spPr>
            <a:xfrm>
              <a:off x="990600" y="5065157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C98ABB-9817-47E9-9315-844F7CFF1A47}"/>
                </a:ext>
              </a:extLst>
            </p:cNvPr>
            <p:cNvCxnSpPr/>
            <p:nvPr/>
          </p:nvCxnSpPr>
          <p:spPr>
            <a:xfrm>
              <a:off x="2929631" y="5314379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0F4C89-6438-4E59-966B-21CEB185B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5522357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8F7A12-3E79-4039-A539-EBB1BB191E25}"/>
                </a:ext>
              </a:extLst>
            </p:cNvPr>
            <p:cNvSpPr/>
            <p:nvPr/>
          </p:nvSpPr>
          <p:spPr>
            <a:xfrm>
              <a:off x="838199" y="4389506"/>
              <a:ext cx="2438399" cy="4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</p:grp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56D070A-0C0B-4C45-9C40-08A8892D766D}"/>
              </a:ext>
            </a:extLst>
          </p:cNvPr>
          <p:cNvSpPr/>
          <p:nvPr/>
        </p:nvSpPr>
        <p:spPr>
          <a:xfrm>
            <a:off x="1979335" y="4767277"/>
            <a:ext cx="727154" cy="3994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8588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Migrating to v3 of the Power BI .NET SDK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AFC809-EEC0-4BB0-AC9F-A5137DBB5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54968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 must move to SDK v3 to take advantage of latest API features</a:t>
            </a:r>
          </a:p>
          <a:p>
            <a:pPr lvl="1"/>
            <a:r>
              <a:rPr lang="en-US" dirty="0"/>
              <a:t>Automated server-side generation of PDF file from Power BI report</a:t>
            </a:r>
          </a:p>
          <a:p>
            <a:pPr lvl="1"/>
            <a:r>
              <a:rPr lang="en-US" dirty="0"/>
              <a:t>Generation of multi-resource embed tokens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Beware of breaking changes when moving from v2.x to 3.x</a:t>
            </a:r>
          </a:p>
          <a:p>
            <a:pPr lvl="1"/>
            <a:r>
              <a:rPr lang="en-US" sz="2000" dirty="0"/>
              <a:t>Namespace </a:t>
            </a:r>
            <a:r>
              <a:rPr lang="en-US" sz="16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Microsoft.PowerBI.Api.v2</a:t>
            </a:r>
            <a:r>
              <a:rPr lang="en-US" sz="2000" dirty="0"/>
              <a:t> renamed to </a:t>
            </a:r>
            <a:r>
              <a:rPr lang="en-US" sz="16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2000" dirty="0"/>
              <a:t>Namespace </a:t>
            </a:r>
            <a:r>
              <a:rPr lang="en-US" sz="16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Microsoft.PowerBI.Api.Models.v2</a:t>
            </a:r>
            <a:r>
              <a:rPr lang="en-US" sz="1600" b="1" dirty="0">
                <a:latin typeface="Lucida Console" panose="020B0609040504020204" pitchFamily="49" charset="0"/>
              </a:rPr>
              <a:t> </a:t>
            </a:r>
            <a:r>
              <a:rPr lang="en-US" sz="2000" dirty="0"/>
              <a:t>renamed to </a:t>
            </a:r>
            <a:r>
              <a:rPr lang="en-US" sz="16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Microsoft.PowerBI.Api.Models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2000" dirty="0"/>
              <a:t>Parameters for Power BI resource IDs now based on GUIDs instead of strings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7300B-69EB-46B9-B9C4-8AD29D49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53" y="2726219"/>
            <a:ext cx="7567447" cy="1174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6FF4511-16A9-45B9-8DDB-204CB883BF4B}"/>
              </a:ext>
            </a:extLst>
          </p:cNvPr>
          <p:cNvSpPr/>
          <p:nvPr/>
        </p:nvSpPr>
        <p:spPr bwMode="auto">
          <a:xfrm>
            <a:off x="7257329" y="2910652"/>
            <a:ext cx="578735" cy="335666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3</a:t>
            </a:r>
            <a:br>
              <a:rPr lang="en-US" sz="3600" dirty="0"/>
            </a:br>
            <a:r>
              <a:rPr lang="en-US" sz="3200" dirty="0"/>
              <a:t>Call the Power BI Service API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7454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new class named </a:t>
            </a:r>
            <a:r>
              <a:rPr lang="en-US" sz="2000" b="1" dirty="0" err="1">
                <a:latin typeface="Lucida Console" panose="020B0609040504020204" pitchFamily="49" charset="0"/>
              </a:rPr>
              <a:t>PowerBiServiceApi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support to acquire access tokens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Call Power BI Service API to get embedding data for a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Pass the embedding data for a report to the browser</a:t>
            </a:r>
            <a:endParaRPr lang="en-US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8657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B5D6-23B3-46AF-89B8-3BBA9FA1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239F4-AB49-40EA-807E-63BE1DC37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120598"/>
          </a:xfrm>
        </p:spPr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ConfigureService</a:t>
            </a:r>
            <a:r>
              <a:rPr lang="en-US" dirty="0"/>
              <a:t> in </a:t>
            </a:r>
            <a:r>
              <a:rPr lang="en-US" dirty="0" err="1"/>
              <a:t>Startup.cs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new C# Class named </a:t>
            </a:r>
            <a:r>
              <a:rPr lang="en-US" dirty="0" err="1"/>
              <a:t>PowerBiServiceAPi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60C55-72D5-47F7-BE01-33E0D819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9" y="4590066"/>
            <a:ext cx="8953500" cy="23050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294885C-521B-463F-AAD8-3684590555C5}"/>
              </a:ext>
            </a:extLst>
          </p:cNvPr>
          <p:cNvSpPr/>
          <p:nvPr/>
        </p:nvSpPr>
        <p:spPr bwMode="auto">
          <a:xfrm>
            <a:off x="9867482" y="5265336"/>
            <a:ext cx="2098740" cy="1356527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85D02-42E4-4A00-B41D-4AA0CFA3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0" y="1950295"/>
            <a:ext cx="7260516" cy="17593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724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7D72-B732-4E58-ABFE-67AE37BE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Acquiring Access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5DC93-E849-451B-87A0-1F940C62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6" y="1481970"/>
            <a:ext cx="7797578" cy="505853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31586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DCE9-DA70-4BCD-AA8B-2CADFEE3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Call </a:t>
            </a:r>
            <a:r>
              <a:rPr lang="en-US" sz="3600" dirty="0" err="1"/>
              <a:t>GetReportInGroupAsync</a:t>
            </a:r>
            <a:r>
              <a:rPr lang="en-US" sz="3600" dirty="0"/>
              <a:t> to Get Embedding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B5537-E371-4D6C-A789-0BCEA9AC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4" y="1285034"/>
            <a:ext cx="3393153" cy="131022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4D52E-2EE7-46AF-8AF8-B07A4B7A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4" y="2924498"/>
            <a:ext cx="7507953" cy="312900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58755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D45B-0277-4633-A437-590A05ED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PowerBiServiceApi</a:t>
            </a:r>
            <a:r>
              <a:rPr lang="en-US" dirty="0"/>
              <a:t> from a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E021A-EB68-48F3-A047-8791E8AA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1" y="1317568"/>
            <a:ext cx="7738766" cy="38382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391CD-4494-47A6-9489-F18097A136FA}"/>
              </a:ext>
            </a:extLst>
          </p:cNvPr>
          <p:cNvGrpSpPr/>
          <p:nvPr/>
        </p:nvGrpSpPr>
        <p:grpSpPr>
          <a:xfrm>
            <a:off x="759085" y="5612877"/>
            <a:ext cx="10404634" cy="1135467"/>
            <a:chOff x="759085" y="5612877"/>
            <a:chExt cx="10404634" cy="11354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F2EB72-B2E2-4191-9DD3-AFC44652FF58}"/>
                </a:ext>
              </a:extLst>
            </p:cNvPr>
            <p:cNvSpPr/>
            <p:nvPr/>
          </p:nvSpPr>
          <p:spPr bwMode="auto">
            <a:xfrm>
              <a:off x="759085" y="5612881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MSAL Token Acquisition Service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1E05E74-BDD1-433F-B597-CF532B713600}"/>
                </a:ext>
              </a:extLst>
            </p:cNvPr>
            <p:cNvSpPr/>
            <p:nvPr/>
          </p:nvSpPr>
          <p:spPr bwMode="auto">
            <a:xfrm>
              <a:off x="3061882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B862875-28BB-458B-9B00-AFEDB613D1CD}"/>
                </a:ext>
              </a:extLst>
            </p:cNvPr>
            <p:cNvSpPr/>
            <p:nvPr/>
          </p:nvSpPr>
          <p:spPr bwMode="auto">
            <a:xfrm>
              <a:off x="7128845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497705-0307-418C-853A-11F20664EE28}"/>
                </a:ext>
              </a:extLst>
            </p:cNvPr>
            <p:cNvSpPr/>
            <p:nvPr/>
          </p:nvSpPr>
          <p:spPr bwMode="auto">
            <a:xfrm>
              <a:off x="4826047" y="5612878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PowerBiServiceAPI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811FD-D0A2-417C-8AD9-1B2D86945112}"/>
                </a:ext>
              </a:extLst>
            </p:cNvPr>
            <p:cNvSpPr/>
            <p:nvPr/>
          </p:nvSpPr>
          <p:spPr bwMode="auto">
            <a:xfrm>
              <a:off x="8893009" y="5612877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HomeController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0175FEE-F561-481E-9120-7014E663E097}"/>
              </a:ext>
            </a:extLst>
          </p:cNvPr>
          <p:cNvSpPr/>
          <p:nvPr/>
        </p:nvSpPr>
        <p:spPr bwMode="auto">
          <a:xfrm>
            <a:off x="6561574" y="2170444"/>
            <a:ext cx="2331435" cy="910481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69281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Data from the View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554E8-C70B-4862-8D3A-FE3FFE9F1D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256669"/>
            <a:ext cx="10522922" cy="5280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095949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Finale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7D48E-7376-4BA1-8A33-9049020E7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0659"/>
            <a:ext cx="8958553" cy="48564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853723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16684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3108993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User launches your app using a browser</a:t>
            </a:r>
          </a:p>
          <a:p>
            <a:r>
              <a:rPr lang="en-US" sz="2400" dirty="0"/>
              <a:t>App authenticates with Azure Active Directory and obtains access token </a:t>
            </a:r>
          </a:p>
          <a:p>
            <a:r>
              <a:rPr lang="en-US" sz="2400" dirty="0"/>
              <a:t>App uses access token to call to Power BI Service API</a:t>
            </a:r>
          </a:p>
          <a:p>
            <a:r>
              <a:rPr lang="en-US" sz="2400" dirty="0"/>
              <a:t>App retrieves data for embedded resource and passes it to browser.</a:t>
            </a:r>
          </a:p>
          <a:p>
            <a:r>
              <a:rPr lang="en-US" sz="2400" dirty="0"/>
              <a:t>Client-side code uses Power BI JavaScript API to create embedded resource</a:t>
            </a:r>
          </a:p>
          <a:p>
            <a:r>
              <a:rPr lang="en-US" sz="24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09559" y="411899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9831" y="446872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20122" y="5313081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accent5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62160" y="585462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849218" y="431592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56551" y="5163719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73914" y="496579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91166" y="466910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1618" y="418613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366573" y="454488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5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4</a:t>
            </a:r>
            <a:br>
              <a:rPr lang="en-US" sz="3600" dirty="0"/>
            </a:br>
            <a:r>
              <a:rPr lang="en-US" sz="3200" dirty="0"/>
              <a:t>Embedding a Report using powerbi.js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57F82-1F51-49C6-B0DE-CF23A2035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540129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script link to powerbi.js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view model to pass embedding data to browser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Write JavaScript code to embed a report</a:t>
            </a:r>
          </a:p>
        </p:txBody>
      </p:sp>
    </p:spTree>
    <p:extLst>
      <p:ext uri="{BB962C8B-B14F-4D97-AF65-F5344CB8AC3E}">
        <p14:creationId xmlns:p14="http://schemas.microsoft.com/office/powerpoint/2010/main" val="47225604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7775-E24A-4E90-8BEB-4C8E7267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View To Embed a Report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21B41-D63B-4923-99DA-517B7176F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07721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First script link loads Power BI JavaScript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Second script link adds view model to web page with report embedding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Third script link loads a custom </a:t>
            </a:r>
            <a:r>
              <a:rPr lang="en-US" sz="2000" dirty="0" err="1"/>
              <a:t>Javascript</a:t>
            </a:r>
            <a:r>
              <a:rPr lang="en-US" sz="2000" dirty="0"/>
              <a:t> file named embed.js that you will write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761C-E6A1-4C94-BC6A-2652AE88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6" y="2653749"/>
            <a:ext cx="8920511" cy="388357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043961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83BA-8568-419F-A9C7-709D3C51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the Report View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7388-B111-4F7D-A175-BB56AC46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2" y="2995253"/>
            <a:ext cx="5447271" cy="328175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B4AFE-4D3D-4FAA-8DE2-484F2D15F6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2" y="1305347"/>
            <a:ext cx="2378164" cy="1395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399160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E138-F513-48EB-AEFD-C829C581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Report using powerbi.js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D6820-0389-40B9-9DD0-34452CB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8" y="1344613"/>
            <a:ext cx="5225422" cy="51927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EDDFB-3873-40FB-9F32-E9222E2B89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59" y="1718561"/>
            <a:ext cx="6246624" cy="40965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110490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BBCF-F99B-4BA3-BA80-ED32CCEB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Resizing the Embed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2E0D5-4546-4830-BB04-3134DA6A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67" y="1430337"/>
            <a:ext cx="7553325" cy="20669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F5BF6-1E25-4750-9DF5-96CED210F5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34" y="3206516"/>
            <a:ext cx="3981450" cy="28524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28763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Adding TypeScript Support to a.NET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6529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5</a:t>
            </a:r>
            <a:br>
              <a:rPr lang="en-US" sz="3600" dirty="0"/>
            </a:br>
            <a:r>
              <a:rPr lang="en-US" sz="3200" dirty="0"/>
              <a:t>Adding TypeScript/Webpack Support to a .NET 5 Project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CE1CF-0BB1-4613-B613-55A80CE46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516979"/>
            <a:ext cx="11239464" cy="418242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package.json</a:t>
            </a:r>
            <a:r>
              <a:rPr lang="en-US" dirty="0"/>
              <a:t> file to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</a:t>
            </a:r>
            <a:r>
              <a:rPr lang="en-US" dirty="0"/>
              <a:t> project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to install Node.js packages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tsconfig.json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webpack.config.js</a:t>
            </a:r>
            <a:r>
              <a:rPr lang="en-US" dirty="0"/>
              <a:t> to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new TypeScript file named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latin typeface="Lucida Console" panose="020B0609040504020204" pitchFamily="49" charset="0"/>
              </a:rPr>
              <a:t> run build</a:t>
            </a:r>
            <a:r>
              <a:rPr lang="en-US" dirty="0"/>
              <a:t> to compile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embed.js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Update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UserOwnsData.csproj</a:t>
            </a:r>
            <a:r>
              <a:rPr lang="en-US" dirty="0"/>
              <a:t> with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190921316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26298"/>
          </a:xfrm>
        </p:spPr>
        <p:txBody>
          <a:bodyPr/>
          <a:lstStyle/>
          <a:p>
            <a:r>
              <a:rPr lang="en-US" sz="3800" dirty="0"/>
              <a:t>Adding Node.js Support for TypeScript Compilation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30723-6CD4-4356-BC96-26EFEC8153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7" y="1440873"/>
            <a:ext cx="3393845" cy="31311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1D176-CD67-4DDA-9D03-643B18418C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716" y="1526972"/>
            <a:ext cx="6581479" cy="28164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077187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C6E-C63A-4970-8DBE-4CBE6974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8A0C-DC4A-4BAA-AC4D-AD5CEA3A37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617048"/>
            <a:ext cx="5579074" cy="992707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61704-97F0-4832-BE0F-DBB48BAFEC7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3215606"/>
            <a:ext cx="10511859" cy="26939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043102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1892-4ACA-4E9C-B276-E540E4F6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43198"/>
          </a:xfrm>
        </p:spPr>
        <p:txBody>
          <a:bodyPr/>
          <a:lstStyle/>
          <a:p>
            <a:r>
              <a:rPr lang="en-US" sz="3200" dirty="0"/>
              <a:t>Understanding Webpack and Dynamic Module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856A6-DA61-415A-9F5F-13C954A1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78" y="1310542"/>
            <a:ext cx="4885883" cy="232459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423609-2C05-4E48-86F4-1AAD2A73DBFC}"/>
              </a:ext>
            </a:extLst>
          </p:cNvPr>
          <p:cNvGrpSpPr/>
          <p:nvPr/>
        </p:nvGrpSpPr>
        <p:grpSpPr>
          <a:xfrm>
            <a:off x="895192" y="4214567"/>
            <a:ext cx="8919553" cy="2322758"/>
            <a:chOff x="1758461" y="3497262"/>
            <a:chExt cx="8919553" cy="3264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81714E-706E-4466-8F26-F156F528BAE1}"/>
                </a:ext>
              </a:extLst>
            </p:cNvPr>
            <p:cNvSpPr/>
            <p:nvPr/>
          </p:nvSpPr>
          <p:spPr bwMode="auto">
            <a:xfrm>
              <a:off x="1758462" y="349726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embed.ts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B93E81-9F3A-4755-BBF0-232AE01B32A1}"/>
                </a:ext>
              </a:extLst>
            </p:cNvPr>
            <p:cNvSpPr/>
            <p:nvPr/>
          </p:nvSpPr>
          <p:spPr bwMode="auto">
            <a:xfrm>
              <a:off x="1758461" y="579610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Powerbi.js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1BC971-9939-4A78-946C-2E743212A466}"/>
                </a:ext>
              </a:extLst>
            </p:cNvPr>
            <p:cNvSpPr/>
            <p:nvPr/>
          </p:nvSpPr>
          <p:spPr bwMode="auto">
            <a:xfrm>
              <a:off x="1758461" y="4615961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jquery.js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7450E9-B3CF-4BDE-A8BB-19C6E377373E}"/>
                </a:ext>
              </a:extLst>
            </p:cNvPr>
            <p:cNvSpPr/>
            <p:nvPr/>
          </p:nvSpPr>
          <p:spPr bwMode="auto">
            <a:xfrm>
              <a:off x="4920219" y="4415258"/>
              <a:ext cx="3081629" cy="1362473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webpack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817423-6078-4958-920E-EA737914E14B}"/>
                </a:ext>
              </a:extLst>
            </p:cNvPr>
            <p:cNvSpPr/>
            <p:nvPr/>
          </p:nvSpPr>
          <p:spPr bwMode="auto">
            <a:xfrm>
              <a:off x="6436645" y="4744860"/>
              <a:ext cx="1253569" cy="70326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Typescript Compiler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EC03DB-B731-416F-9BE6-A2DD56675751}"/>
                </a:ext>
              </a:extLst>
            </p:cNvPr>
            <p:cNvSpPr/>
            <p:nvPr/>
          </p:nvSpPr>
          <p:spPr bwMode="auto">
            <a:xfrm>
              <a:off x="8818683" y="4607183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embed.js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B6EFE3-6970-4836-82E6-7A919D0C996F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93" y="4085655"/>
              <a:ext cx="1143792" cy="78544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A314C2-98CB-447A-86A8-DDC8137D27F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617792" y="5093215"/>
              <a:ext cx="1223793" cy="549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13F1E2-D335-4A86-95FF-FFA51018DF9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617792" y="5293870"/>
              <a:ext cx="1223793" cy="98498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BEFA10-502A-4F33-A3C8-32B43264FF0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8001848" y="5089935"/>
              <a:ext cx="816835" cy="656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63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461111"/>
          </a:xfrm>
        </p:spPr>
        <p:txBody>
          <a:bodyPr/>
          <a:lstStyle/>
          <a:p>
            <a:r>
              <a:rPr lang="en-US" sz="3264" dirty="0"/>
              <a:t>Choosing the Correct Embedding Model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>
          <a:xfrm>
            <a:off x="596712" y="1463669"/>
            <a:ext cx="5315516" cy="1908215"/>
          </a:xfrm>
        </p:spPr>
        <p:txBody>
          <a:bodyPr/>
          <a:lstStyle/>
          <a:p>
            <a:r>
              <a:rPr lang="en-US" dirty="0"/>
              <a:t>User-Owns-Data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All users require a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corporate environments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as current user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user’s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771" y="1463669"/>
            <a:ext cx="5323611" cy="1908215"/>
          </a:xfrm>
        </p:spPr>
        <p:txBody>
          <a:bodyPr/>
          <a:lstStyle/>
          <a:p>
            <a:r>
              <a:rPr lang="en-US" dirty="0"/>
              <a:t>App-Owns-Data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No users require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commercial applications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596712" y="3750563"/>
            <a:ext cx="4623017" cy="2057808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32789" y="3636187"/>
            <a:ext cx="4623013" cy="2057808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1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3D8B-16F1-4C51-9B8A-54AA0653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05BBD-979B-49E9-AC4E-6330B620DB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1" y="1183409"/>
            <a:ext cx="9003087" cy="3955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F541EF-F0D0-4475-B9FC-6FBEE17337DE}"/>
              </a:ext>
            </a:extLst>
          </p:cNvPr>
          <p:cNvGrpSpPr/>
          <p:nvPr/>
        </p:nvGrpSpPr>
        <p:grpSpPr>
          <a:xfrm>
            <a:off x="2349661" y="2893671"/>
            <a:ext cx="9677185" cy="3853632"/>
            <a:chOff x="2349661" y="2893671"/>
            <a:chExt cx="9677185" cy="3853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9EBC8D-28D8-447F-B463-76B2A697006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96698" y="3875437"/>
              <a:ext cx="8430148" cy="287186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4F9047-30ED-47B5-8E5B-62CBF5B0EFA1}"/>
                </a:ext>
              </a:extLst>
            </p:cNvPr>
            <p:cNvCxnSpPr/>
            <p:nvPr/>
          </p:nvCxnSpPr>
          <p:spPr>
            <a:xfrm>
              <a:off x="2349661" y="2893671"/>
              <a:ext cx="1400536" cy="122691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402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7DEE-C09D-4B3C-BCB0-B7311D5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</a:t>
            </a:r>
            <a:r>
              <a:rPr lang="en-US" dirty="0" err="1"/>
              <a:t>UserOwnsData.csproj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AAF1E-7D67-4185-BAE2-8C2BBFFB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0" y="1411580"/>
            <a:ext cx="10911653" cy="48936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707063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F080-4690-4E60-AF8C-64E41597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Lucida Console" panose="020B0609040504020204" pitchFamily="49" charset="0"/>
              </a:rPr>
              <a:t>dotnet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1DD8A-1CC5-4436-9F78-364A0D0FBC6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362248"/>
            <a:ext cx="4604085" cy="913361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C2111-89A5-4E1B-8080-3AE164F05D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2" y="2429856"/>
            <a:ext cx="4835683" cy="41074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43851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FC9F-5EC7-458C-AA95-79DDF162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PBI JS API using TypeScript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A1E77-69D9-4B6F-922E-858744FB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9" y="1251892"/>
            <a:ext cx="8072298" cy="528543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0DE978-9DDD-4B48-AE0F-A0213ADB547B}"/>
              </a:ext>
            </a:extLst>
          </p:cNvPr>
          <p:cNvSpPr/>
          <p:nvPr/>
        </p:nvSpPr>
        <p:spPr bwMode="auto">
          <a:xfrm>
            <a:off x="1021601" y="1585812"/>
            <a:ext cx="2857063" cy="28318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DE5991-8936-4FE8-8C91-46CB7D4A0A3D}"/>
              </a:ext>
            </a:extLst>
          </p:cNvPr>
          <p:cNvSpPr/>
          <p:nvPr/>
        </p:nvSpPr>
        <p:spPr bwMode="auto">
          <a:xfrm>
            <a:off x="1021602" y="1968096"/>
            <a:ext cx="2153678" cy="31288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342764-D6AF-478C-A787-1E55C8B1E754}"/>
              </a:ext>
            </a:extLst>
          </p:cNvPr>
          <p:cNvSpPr/>
          <p:nvPr/>
        </p:nvSpPr>
        <p:spPr bwMode="auto">
          <a:xfrm>
            <a:off x="1021601" y="2380079"/>
            <a:ext cx="3470012" cy="30283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8B550-98C0-4467-8B53-44A6C60E3420}"/>
              </a:ext>
            </a:extLst>
          </p:cNvPr>
          <p:cNvSpPr/>
          <p:nvPr/>
        </p:nvSpPr>
        <p:spPr bwMode="auto">
          <a:xfrm>
            <a:off x="1021600" y="6132630"/>
            <a:ext cx="7780755" cy="29831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36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6</a:t>
            </a:r>
            <a:br>
              <a:rPr lang="en-US" sz="3600" dirty="0"/>
            </a:br>
            <a:r>
              <a:rPr lang="en-US" sz="3200" dirty="0"/>
              <a:t>Creating a View Model for App Workspaces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B701E-60FC-443E-B752-948F823D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96162"/>
            <a:ext cx="5440748" cy="41612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3E2285-B646-4EED-85FF-BB2056A2AD06}"/>
              </a:ext>
            </a:extLst>
          </p:cNvPr>
          <p:cNvGrpSpPr/>
          <p:nvPr/>
        </p:nvGrpSpPr>
        <p:grpSpPr>
          <a:xfrm>
            <a:off x="3396343" y="4051167"/>
            <a:ext cx="9040132" cy="2943358"/>
            <a:chOff x="3396343" y="4051167"/>
            <a:chExt cx="9040132" cy="29433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A757E-924A-40D3-AD44-12259A63CCD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970" y="4051167"/>
              <a:ext cx="6951505" cy="294335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2BE091-D82A-46FF-9F71-998962E54956}"/>
                </a:ext>
              </a:extLst>
            </p:cNvPr>
            <p:cNvCxnSpPr/>
            <p:nvPr/>
          </p:nvCxnSpPr>
          <p:spPr>
            <a:xfrm>
              <a:off x="3396343" y="5506497"/>
              <a:ext cx="1858945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98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440D-E17D-4CB5-BFC9-95D772B4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User Experience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D29B8-1EC6-4229-A5FC-4F2881B525A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4030" y="1208771"/>
            <a:ext cx="3933217" cy="5085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A961-868E-4790-A281-B9353D8554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2" y="1208771"/>
            <a:ext cx="6951505" cy="29433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83444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DD99-CF50-43CD-B5F2-DAB1E77D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Camper 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F3DD-014A-4DD0-97DC-3A547D0AA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8704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Competition Rules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Build a .NET 5 web application that extends User-Owns-Data tutorial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You must use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r>
              <a:rPr lang="en-US" dirty="0"/>
              <a:t> for authentication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You must use TypeScript instead of JavaScript for client-side programming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a 3-5 minute video where you demo and describe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96525000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a.NET 5 Project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7409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D7C7-5824-4754-92DC-0200AF03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Programming with Multi-Resource Embed Tokens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8ABBD-E841-4802-85E5-A95B752E7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7667"/>
            <a:ext cx="11239464" cy="369332"/>
          </a:xfrm>
        </p:spPr>
        <p:txBody>
          <a:bodyPr/>
          <a:lstStyle/>
          <a:p>
            <a:r>
              <a:rPr lang="en-US" sz="2400" dirty="0"/>
              <a:t>Used in App-Owns-Data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03313-6DD0-48F7-8DDC-3ED6E6B0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5" y="1573782"/>
            <a:ext cx="9761548" cy="51549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17925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37B5-EEC5-4A90-B64D-DD9A5D2B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E03FB-887C-4E46-9C01-0D4C03AA8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73587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Complete the Developer for Power BI with .NET 5 tutorials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Fill out the tutorial survey form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Enter the camper competition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Come back next month for our Power BI PowerShell sessions</a:t>
            </a:r>
          </a:p>
        </p:txBody>
      </p:sp>
    </p:spTree>
    <p:extLst>
      <p:ext uri="{BB962C8B-B14F-4D97-AF65-F5344CB8AC3E}">
        <p14:creationId xmlns:p14="http://schemas.microsoft.com/office/powerpoint/2010/main" val="15826956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903E-97E2-43E4-A9CB-D598D7AA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User-Owns-Data 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D96F-0ACE-4C36-A80F-E267181DD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8737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Stored in a GitHub repository for easy download</a:t>
            </a:r>
          </a:p>
          <a:p>
            <a:pPr lvl="1"/>
            <a:r>
              <a:rPr lang="en-US" sz="2000" dirty="0">
                <a:hlinkClick r:id="rId2"/>
              </a:rPr>
              <a:t>https://github.com/PowerBiDevCamp/NetCore-UserOwnsData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4E6E4-0DB5-4280-AF88-26307F1B1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7"/>
          <a:stretch/>
        </p:blipFill>
        <p:spPr>
          <a:xfrm>
            <a:off x="1017281" y="2349445"/>
            <a:ext cx="7473577" cy="399166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029161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Tutorial Introduction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the Power BI Service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a.NET 5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Multi-Resource Embed Tokens</a:t>
            </a:r>
          </a:p>
        </p:txBody>
      </p:sp>
    </p:spTree>
    <p:extLst>
      <p:ext uri="{BB962C8B-B14F-4D97-AF65-F5344CB8AC3E}">
        <p14:creationId xmlns:p14="http://schemas.microsoft.com/office/powerpoint/2010/main" val="280574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2FCD-6759-4B3A-AC57-138146B0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Tutorial: Developing for Power BI using .NET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1485A-EB17-4609-9B0B-DBAA6352D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77476"/>
          </a:xfrm>
        </p:spPr>
        <p:txBody>
          <a:bodyPr/>
          <a:lstStyle/>
          <a:p>
            <a:pPr lvl="1"/>
            <a:r>
              <a:rPr lang="en-US" dirty="0">
                <a:hlinkClick r:id="rId2"/>
              </a:rPr>
              <a:t>https://github.com/PowerBiDevCamp/NetCore-UserOwnsData-Tutorial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36704-A20D-43BA-8657-C6AAFBBA2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6" y="1888601"/>
            <a:ext cx="10419642" cy="488398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DA0273C-3A6F-4B46-A296-FE2F46B94164}"/>
              </a:ext>
            </a:extLst>
          </p:cNvPr>
          <p:cNvSpPr/>
          <p:nvPr/>
        </p:nvSpPr>
        <p:spPr bwMode="auto">
          <a:xfrm>
            <a:off x="452176" y="6250068"/>
            <a:ext cx="663191" cy="377476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BD9F1-3DEB-4D78-B76A-193A396336F1}"/>
              </a:ext>
            </a:extLst>
          </p:cNvPr>
          <p:cNvGrpSpPr/>
          <p:nvPr/>
        </p:nvGrpSpPr>
        <p:grpSpPr>
          <a:xfrm>
            <a:off x="2310601" y="2156350"/>
            <a:ext cx="10235743" cy="4749281"/>
            <a:chOff x="2310601" y="2156350"/>
            <a:chExt cx="10235743" cy="4749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445A9D-B82A-4360-A7C6-BCDD542F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7077" y="2156350"/>
              <a:ext cx="6919267" cy="4749281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C7045E4-2546-445F-AAAE-8942DBB5A93D}"/>
                </a:ext>
              </a:extLst>
            </p:cNvPr>
            <p:cNvSpPr/>
            <p:nvPr/>
          </p:nvSpPr>
          <p:spPr bwMode="auto">
            <a:xfrm rot="20655438">
              <a:off x="2310601" y="5437831"/>
              <a:ext cx="3274836" cy="759701"/>
            </a:xfrm>
            <a:prstGeom prst="rightArrow">
              <a:avLst>
                <a:gd name="adj1" fmla="val 50000"/>
                <a:gd name="adj2" fmla="val 69062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363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Exercise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1824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Exercise 1: Create a New .NET 5 MVC Web Application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2: Implement User Login using </a:t>
            </a:r>
            <a:r>
              <a:rPr lang="en-US" dirty="0" err="1"/>
              <a:t>Microsoft.Identity.Web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Exercise 3: Call the Power BI Service API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4: Embedding a Report using powerbi.js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5: Adding TypeScript Support to a .NET 5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6: Creating a View Model for App Workspaces</a:t>
            </a:r>
          </a:p>
        </p:txBody>
      </p:sp>
    </p:spTree>
    <p:extLst>
      <p:ext uri="{BB962C8B-B14F-4D97-AF65-F5344CB8AC3E}">
        <p14:creationId xmlns:p14="http://schemas.microsoft.com/office/powerpoint/2010/main" val="5067536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D04-D881-45AA-AA5A-539BC3F7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Copying-and-Pasting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3B5F-C28A-438A-8359-2B68FB78408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971" y="1351112"/>
            <a:ext cx="8938592" cy="4929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5029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ef38329b-e139-4eb4-9d7a-1b84c79a6610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2045</TotalTime>
  <Words>1784</Words>
  <Application>Microsoft Office PowerPoint</Application>
  <PresentationFormat>Custom</PresentationFormat>
  <Paragraphs>306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Power BI Dev Camp Session for PBI50 Developing for Power BI with .NET 5</vt:lpstr>
      <vt:lpstr>Welcome to Power BI Dev Camp</vt:lpstr>
      <vt:lpstr>Agenda</vt:lpstr>
      <vt:lpstr>Power BI Embedding – The Big Picture</vt:lpstr>
      <vt:lpstr>Choosing the Correct Embedding Model</vt:lpstr>
      <vt:lpstr>User-Owns-Data Sample Application</vt:lpstr>
      <vt:lpstr>Tutorial: Developing for Power BI using .NET 5</vt:lpstr>
      <vt:lpstr>Tutorial Exercise Flow</vt:lpstr>
      <vt:lpstr>Copying-and-Pasting Code</vt:lpstr>
      <vt:lpstr>Agenda</vt:lpstr>
      <vt:lpstr>Install .NET 5 SDK</vt:lpstr>
      <vt:lpstr>.NET 5 CLI</vt:lpstr>
      <vt:lpstr>Understanding Dependency Injection is Essential</vt:lpstr>
      <vt:lpstr>Exercise 1 Create a New .NET 5 MVC Web Application Project</vt:lpstr>
      <vt:lpstr>C# Extension for Visual Studio Code</vt:lpstr>
      <vt:lpstr>Agenda</vt:lpstr>
      <vt:lpstr>Introducing Microsoft.Identity.Web</vt:lpstr>
      <vt:lpstr>Microsoft Authentication Libraries</vt:lpstr>
      <vt:lpstr>Exercise 2 Implement User Login using Microsoft.Identity.Web</vt:lpstr>
      <vt:lpstr>Creating Azure AD Application with PowerShell</vt:lpstr>
      <vt:lpstr>Azure AD Configuration in appsettings.json</vt:lpstr>
      <vt:lpstr>Enabling Authentication with Microsoft.Identity.Web</vt:lpstr>
      <vt:lpstr>Adding Sign in / Sign Out Links</vt:lpstr>
      <vt:lpstr>ASP.NET Supports Route Authorization</vt:lpstr>
      <vt:lpstr>Starting a .NET 5 Debugging Session</vt:lpstr>
      <vt:lpstr>Visual Studio 2019 versus Visual Studio Code</vt:lpstr>
      <vt:lpstr>Agenda</vt:lpstr>
      <vt:lpstr>What Is the Power BI Service API?</vt:lpstr>
      <vt:lpstr>Calling the Power BI Service API Direct REST calls without using the Power BI .NET SDK</vt:lpstr>
      <vt:lpstr>Power BI .NET SDK</vt:lpstr>
      <vt:lpstr>Migrating to v3 of the Power BI .NET SDK</vt:lpstr>
      <vt:lpstr>Exercise 3 Call the Power BI Service API</vt:lpstr>
      <vt:lpstr>Adding Support for Token Acquisition</vt:lpstr>
      <vt:lpstr>Adding Support for Acquiring Access Tokens</vt:lpstr>
      <vt:lpstr>Call GetReportInGroupAsync to Get Embedding Data</vt:lpstr>
      <vt:lpstr>Accessing PowerBiServiceApi from a Controller</vt:lpstr>
      <vt:lpstr>Displaying Data from the View Model</vt:lpstr>
      <vt:lpstr>Exercise 3 Finale</vt:lpstr>
      <vt:lpstr>Agenda</vt:lpstr>
      <vt:lpstr>Exercise 4 Embedding a Report using powerbi.js</vt:lpstr>
      <vt:lpstr>Creating a Simple View To Embed a Report</vt:lpstr>
      <vt:lpstr>Retrieving Data from the Report View Model</vt:lpstr>
      <vt:lpstr>Embedding a Report using powerbi.js</vt:lpstr>
      <vt:lpstr>Dynamically Resizing the Embed Container</vt:lpstr>
      <vt:lpstr>Agenda</vt:lpstr>
      <vt:lpstr>Exercise 5 Adding TypeScript/Webpack Support to a .NET 5 Project</vt:lpstr>
      <vt:lpstr>Adding Node.js Support for TypeScript Compilation</vt:lpstr>
      <vt:lpstr>Running npm install</vt:lpstr>
      <vt:lpstr>Understanding Webpack and Dynamic Module Loading</vt:lpstr>
      <vt:lpstr>Running npm build</vt:lpstr>
      <vt:lpstr>Updating UserOwnsData.csproj</vt:lpstr>
      <vt:lpstr>Running dotnet build</vt:lpstr>
      <vt:lpstr>Programming the PBI JS API using TypeScript</vt:lpstr>
      <vt:lpstr>Exercise 6 Creating a View Model for App Workspaces</vt:lpstr>
      <vt:lpstr>Creating the User Experience</vt:lpstr>
      <vt:lpstr>Camper Competition</vt:lpstr>
      <vt:lpstr>Agenda</vt:lpstr>
      <vt:lpstr>Programming with Multi-Resource Embed Tokens</vt:lpstr>
      <vt:lpstr>Call to Action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70</cp:revision>
  <cp:lastPrinted>2019-05-02T20:11:39Z</cp:lastPrinted>
  <dcterms:created xsi:type="dcterms:W3CDTF">2018-09-21T01:16:59Z</dcterms:created>
  <dcterms:modified xsi:type="dcterms:W3CDTF">2020-12-06T14:42:08Z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